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</p:sldMasterIdLst>
  <p:notesMasterIdLst>
    <p:notesMasterId r:id="rId7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7" r:id="rId77"/>
  </p:sldIdLst>
  <p:sldSz cx="9144000" cy="5143500" type="screen16x9"/>
  <p:notesSz cx="6858000" cy="9144000"/>
  <p:embeddedFontLst>
    <p:embeddedFont>
      <p:font typeface="IBM Plex Mono" panose="020B0509050203000203" pitchFamily="49" charset="77"/>
      <p:regular r:id="rId79"/>
      <p:bold r:id="rId80"/>
      <p:italic r:id="rId81"/>
      <p:boldItalic r:id="rId82"/>
    </p:embeddedFont>
    <p:embeddedFont>
      <p:font typeface="IBM Plex Mono Light" panose="020B0409050203000203" pitchFamily="49" charset="77"/>
      <p:regular r:id="rId83"/>
      <p:bold r:id="rId84"/>
      <p:italic r:id="rId85"/>
      <p:boldItalic r:id="rId86"/>
    </p:embeddedFont>
    <p:embeddedFont>
      <p:font typeface="IBM Plex Mono Medium" panose="020B0509050203000203" pitchFamily="49" charset="77"/>
      <p:regular r:id="rId87"/>
      <p:bold r:id="rId88"/>
      <p:italic r:id="rId89"/>
      <p:boldItalic r:id="rId90"/>
    </p:embeddedFont>
    <p:embeddedFont>
      <p:font typeface="Public Sans" pitchFamily="2" charset="77"/>
      <p:regular r:id="rId91"/>
      <p:bold r:id="rId92"/>
      <p:italic r:id="rId93"/>
      <p:boldItalic r:id="rId94"/>
    </p:embeddedFont>
    <p:embeddedFont>
      <p:font typeface="Public Sans ExtraBold" pitchFamily="2" charset="77"/>
      <p:bold r:id="rId95"/>
      <p:italic r:id="rId96"/>
      <p:boldItalic r:id="rId97"/>
    </p:embeddedFont>
    <p:embeddedFont>
      <p:font typeface="Public Sans ExtraLight" pitchFamily="2" charset="77"/>
      <p:regular r:id="rId98"/>
      <p:bold r:id="rId99"/>
      <p:italic r:id="rId100"/>
      <p:boldItalic r:id="rId101"/>
    </p:embeddedFont>
    <p:embeddedFont>
      <p:font typeface="Public Sans Light" pitchFamily="2" charset="77"/>
      <p:regular r:id="rId102"/>
      <p:bold r:id="rId103"/>
      <p:italic r:id="rId104"/>
      <p:boldItalic r:id="rId105"/>
    </p:embeddedFont>
    <p:embeddedFont>
      <p:font typeface="Public Sans Medium" pitchFamily="2" charset="77"/>
      <p:regular r:id="rId106"/>
      <p:bold r:id="rId107"/>
      <p:italic r:id="rId108"/>
      <p:boldItalic r:id="rId109"/>
    </p:embeddedFont>
    <p:embeddedFont>
      <p:font typeface="Public Sans Thin" pitchFamily="2" charset="77"/>
      <p:regular r:id="rId110"/>
      <p:bold r:id="rId111"/>
      <p:italic r:id="rId112"/>
      <p:boldItalic r:id="rId1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8"/>
  </p:normalViewPr>
  <p:slideViewPr>
    <p:cSldViewPr snapToGrid="0">
      <p:cViewPr varScale="1">
        <p:scale>
          <a:sx n="159" d="100"/>
          <a:sy n="159" d="100"/>
        </p:scale>
        <p:origin x="28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ableStyles" Target="tableStyle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112" Type="http://schemas.openxmlformats.org/officeDocument/2006/relationships/font" Target="fonts/font34.fntdata"/><Relationship Id="rId16" Type="http://schemas.openxmlformats.org/officeDocument/2006/relationships/slide" Target="slides/slide14.xml"/><Relationship Id="rId107" Type="http://schemas.openxmlformats.org/officeDocument/2006/relationships/font" Target="fonts/font29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font" Target="fonts/font1.fntdata"/><Relationship Id="rId102" Type="http://schemas.openxmlformats.org/officeDocument/2006/relationships/font" Target="fonts/font24.fntdata"/><Relationship Id="rId5" Type="http://schemas.openxmlformats.org/officeDocument/2006/relationships/slide" Target="slides/slide3.xml"/><Relationship Id="rId90" Type="http://schemas.openxmlformats.org/officeDocument/2006/relationships/font" Target="fonts/font12.fntdata"/><Relationship Id="rId95" Type="http://schemas.openxmlformats.org/officeDocument/2006/relationships/font" Target="fonts/font17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font" Target="fonts/font35.fntdata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25.fntdata"/><Relationship Id="rId108" Type="http://schemas.openxmlformats.org/officeDocument/2006/relationships/font" Target="fonts/font30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font" Target="fonts/font13.fntdata"/><Relationship Id="rId96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font" Target="fonts/font16.fntdata"/><Relationship Id="rId99" Type="http://schemas.openxmlformats.org/officeDocument/2006/relationships/font" Target="fonts/font21.fntdata"/><Relationship Id="rId101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31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9.fntdata"/><Relationship Id="rId104" Type="http://schemas.openxmlformats.org/officeDocument/2006/relationships/font" Target="fonts/font26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9.fntdata"/><Relationship Id="rId110" Type="http://schemas.openxmlformats.org/officeDocument/2006/relationships/font" Target="fonts/font32.fntdata"/><Relationship Id="rId115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font" Target="fonts/font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22.fntdata"/><Relationship Id="rId105" Type="http://schemas.openxmlformats.org/officeDocument/2006/relationships/font" Target="fonts/font2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5.fntdata"/><Relationship Id="rId98" Type="http://schemas.openxmlformats.org/officeDocument/2006/relationships/font" Target="fonts/font20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111" Type="http://schemas.openxmlformats.org/officeDocument/2006/relationships/font" Target="fonts/font33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b865fa1d2a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b865fa1d2a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b865fa1d2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b865fa1d2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865fa1d2a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b865fa1d2a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b865fa1d2a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b865fa1d2a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b865fa1d2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b865fa1d2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453bf503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b453bf503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b865fa1d2a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b865fa1d2a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865fa1d2a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b865fa1d2a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b865fa1d2a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b865fa1d2a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322e9a14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322e9a14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b3ab2e8b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b3ab2e8b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b453bf503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b453bf503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b453bf503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b453bf503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b453bf5038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b453bf5038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54108ebe4b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54108ebe4b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b453bf5038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b453bf5038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b453bf5038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b453bf5038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b453bf5038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b453bf5038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b453bf5038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b453bf5038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b453bf5038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b453bf5038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b453bf5038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b453bf5038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b3ab2e8b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b3ab2e8b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b453bf5038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b453bf5038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b453bf5038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b453bf5038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b453bf5038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b453bf5038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b453bf5038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b453bf5038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b453bf5038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b453bf5038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b453bf503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b453bf503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b453bf5038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b453bf5038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b453bf503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b453bf503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b865fa1d2a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b865fa1d2a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b453bf5038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b453bf5038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2a2d22496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2a2d22496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b453bf5038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b453bf5038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b865fa1d2a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b865fa1d2a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b865fa1d2a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b865fa1d2a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b865fa1d2a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b865fa1d2a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b865fa1d2a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b865fa1d2a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b453bf5038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b453bf5038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b453bf5038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b453bf5038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b453bf5038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b453bf5038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b453bf5038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b453bf5038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b494573d6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b494573d6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b453bf5038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b453bf5038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b865fa1d2a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b865fa1d2a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b453bf5038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b453bf5038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b453bf5038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b453bf5038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b8c0100a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b8c0100a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b453bf5038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b453bf5038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b453bf5038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b453bf5038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b453bf5038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b453bf5038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b865fa1d2a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b865fa1d2a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b453bf5038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b453bf5038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b453bf503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b453bf503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b453bf5038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b453bf5038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b865fa1d2a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b865fa1d2a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b494573d6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b494573d6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b453bf5038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b453bf5038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b865fa1d2a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b865fa1d2a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b453bf5038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b453bf5038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b865fa1d2a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b865fa1d2a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b453bf5038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b453bf5038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b453bf5038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b453bf5038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b453bf5038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b453bf5038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b494573d6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b494573d6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b453bf5038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b453bf5038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b494573d6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b494573d6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b494573d6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b494573d6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b865fa1d2a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b865fa1d2a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b494573d6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b494573d6e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b3ab2e8b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2b3ab2e8b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2b3ab2e8ba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2b3ab2e8ba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b865fa1d2a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b865fa1d2a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b865fa1d2a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b865fa1d2a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11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8" name="Google Shape;68;p12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78" name="Google Shape;78;p14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9" name="Google Shape;89;p16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0942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Font typeface="Public Sans Light"/>
              <a:buChar char="●"/>
              <a:defRPr sz="2400" b="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311700" y="2135550"/>
            <a:ext cx="8520600" cy="22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head">
  <p:cSld name="TITLE_AND_BODY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BLANK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2"/>
          <p:cNvSpPr>
            <a:spLocks noGrp="1"/>
          </p:cNvSpPr>
          <p:nvPr>
            <p:ph type="pic" idx="2"/>
          </p:nvPr>
        </p:nvSpPr>
        <p:spPr>
          <a:xfrm>
            <a:off x="-47134" y="-668034"/>
            <a:ext cx="9229800" cy="51918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3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24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24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122;p24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123;p24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3" name="Google Shape;143;p27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28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2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6" name="Google Shape;166;p32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70" name="Google Shape;170;p33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4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4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176" name="Google Shape;17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180" name="Google Shape;180;p35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6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184" name="Google Shape;184;p36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85" name="Google Shape;185;p36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7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189" name="Google Shape;189;p37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8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6" name="Google Shape;19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0" name="Google Shape;200;p4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1" name="Google Shape;20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5 Items">
  <p:cSld name="CUSTOM_4_3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68400" y="10485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668400" y="15738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3"/>
          </p:nvPr>
        </p:nvSpPr>
        <p:spPr>
          <a:xfrm>
            <a:off x="668400" y="20941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4"/>
          </p:nvPr>
        </p:nvSpPr>
        <p:spPr>
          <a:xfrm>
            <a:off x="668400" y="26122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6"/>
          </p:nvPr>
        </p:nvSpPr>
        <p:spPr>
          <a:xfrm>
            <a:off x="668400" y="313966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06" name="Google Shape;206;p42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43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43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Google Shape;211;p43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" name="Google Shape;212;p43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43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3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3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16" name="Google Shape;21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itle and text">
  <p:cSld name="CUSTOM_4_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ist">
  <p:cSld name="CUSTOM_4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93192" y="310896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33125" y="1420075"/>
            <a:ext cx="7842600" cy="2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: 3 items">
  <p:cSld name="CUSTOM_4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90266" y="308875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465950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65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48" name="Google Shape;48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4646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3343457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33434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51" name="Google Shape;51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8921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body" idx="5"/>
          </p:nvPr>
        </p:nvSpPr>
        <p:spPr>
          <a:xfrm>
            <a:off x="6220964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6"/>
          </p:nvPr>
        </p:nvSpPr>
        <p:spPr>
          <a:xfrm>
            <a:off x="6220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wds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designsystem.digital.gov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4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Monthly Call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225" name="Google Shape;225;p44"/>
          <p:cNvSpPr txBox="1">
            <a:spLocks noGrp="1"/>
          </p:cNvSpPr>
          <p:nvPr>
            <p:ph type="subTitle" idx="1"/>
          </p:nvPr>
        </p:nvSpPr>
        <p:spPr>
          <a:xfrm>
            <a:off x="311575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2022</a:t>
            </a:r>
            <a:endParaRPr/>
          </a:p>
        </p:txBody>
      </p:sp>
      <p:pic>
        <p:nvPicPr>
          <p:cNvPr id="226" name="Google Shape;226;p44" descr="USWDS logo: Five triangles forming a pentago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65" r="455"/>
          <a:stretch/>
        </p:blipFill>
        <p:spPr>
          <a:xfrm>
            <a:off x="3227925" y="619632"/>
            <a:ext cx="2648400" cy="2533200"/>
          </a:xfrm>
          <a:prstGeom prst="rect">
            <a:avLst/>
          </a:prstGeom>
        </p:spPr>
      </p:pic>
      <p:pic>
        <p:nvPicPr>
          <p:cNvPr id="227" name="Google Shape;227;p44" descr="USWDS logo in green, white, and shades of blue. The green triangle of the logo looks like en evergreen tre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308" r="308"/>
          <a:stretch/>
        </p:blipFill>
        <p:spPr>
          <a:xfrm>
            <a:off x="3229595" y="619632"/>
            <a:ext cx="2648399" cy="2533199"/>
          </a:xfrm>
          <a:prstGeom prst="rect">
            <a:avLst/>
          </a:prstGeom>
        </p:spPr>
      </p:pic>
      <p:sp>
        <p:nvSpPr>
          <p:cNvPr id="228" name="Google Shape;22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3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footprint</a:t>
            </a:r>
            <a:endParaRPr/>
          </a:p>
        </p:txBody>
      </p:sp>
      <p:sp>
        <p:nvSpPr>
          <p:cNvPr id="295" name="Google Shape;295;p53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the banner and </a:t>
            </a:r>
            <a:br>
              <a:rPr lang="en"/>
            </a:br>
            <a:r>
              <a:rPr lang="en"/>
              <a:t>the footer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(8 KB compressed)</a:t>
            </a:r>
            <a:endParaRPr/>
          </a:p>
        </p:txBody>
      </p:sp>
      <p:pic>
        <p:nvPicPr>
          <p:cNvPr id="296" name="Google Shape;296;p53" descr="A white outlined hexagon package is connected to a green and pink hexagon pack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297" name="Google Shape;297;p53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footprint</a:t>
            </a:r>
            <a:endParaRPr/>
          </a:p>
        </p:txBody>
      </p:sp>
      <p:sp>
        <p:nvSpPr>
          <p:cNvPr id="303" name="Google Shape;303;p5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a few components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(12 KB compressed)</a:t>
            </a:r>
            <a:endParaRPr/>
          </a:p>
        </p:txBody>
      </p:sp>
      <p:pic>
        <p:nvPicPr>
          <p:cNvPr id="304" name="Google Shape;304;p54" descr="Six hexagon packages are connected with the white outline hexagon in the center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305" name="Google Shape;305;p54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footprint</a:t>
            </a:r>
            <a:endParaRPr/>
          </a:p>
        </p:txBody>
      </p:sp>
      <p:sp>
        <p:nvSpPr>
          <p:cNvPr id="311" name="Google Shape;311;p5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big projects </a:t>
            </a:r>
            <a:br>
              <a:rPr lang="en"/>
            </a:br>
            <a:r>
              <a:rPr lang="en"/>
              <a:t>probably won’t </a:t>
            </a:r>
            <a:br>
              <a:rPr lang="en"/>
            </a:br>
            <a:r>
              <a:rPr lang="en"/>
              <a:t>use every component.</a:t>
            </a:r>
            <a:endParaRPr/>
          </a:p>
        </p:txBody>
      </p:sp>
      <p:pic>
        <p:nvPicPr>
          <p:cNvPr id="312" name="Google Shape;312;p55" descr="13 hexagon packages are connected with the white outline hexagon in the center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313" name="Google Shape;313;p55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6"/>
          <p:cNvSpPr txBox="1">
            <a:spLocks noGrp="1"/>
          </p:cNvSpPr>
          <p:nvPr>
            <p:ph type="title"/>
          </p:nvPr>
        </p:nvSpPr>
        <p:spPr>
          <a:xfrm>
            <a:off x="311700" y="113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ublic Sans Light"/>
                <a:ea typeface="Public Sans Light"/>
                <a:cs typeface="Public Sans Light"/>
                <a:sym typeface="Public Sans Light"/>
              </a:rPr>
              <a:t>USWDS 3.0</a:t>
            </a:r>
            <a:endParaRPr sz="24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20" name="Google Shape;320;p56"/>
          <p:cNvSpPr txBox="1">
            <a:spLocks noGrp="1"/>
          </p:cNvSpPr>
          <p:nvPr>
            <p:ph type="body" idx="1"/>
          </p:nvPr>
        </p:nvSpPr>
        <p:spPr>
          <a:xfrm>
            <a:off x="439800" y="15819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/>
              <a:t>Modular package structure</a:t>
            </a:r>
            <a:endParaRPr sz="3200"/>
          </a:p>
          <a:p>
            <a: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/>
              <a:t>Ending support for IE11</a:t>
            </a:r>
            <a:endParaRPr sz="3200"/>
          </a:p>
          <a:p>
            <a: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/>
              <a:t>Updating to modern Sass syntax</a:t>
            </a:r>
            <a:endParaRPr sz="3200"/>
          </a:p>
          <a:p>
            <a: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/>
              <a:t>Allowing required JavaScript </a:t>
            </a:r>
            <a:endParaRPr sz="3200"/>
          </a:p>
        </p:txBody>
      </p:sp>
      <p:sp>
        <p:nvSpPr>
          <p:cNvPr id="319" name="Google Shape;319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2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June 2022</a:t>
            </a:r>
            <a:endParaRPr sz="2400">
              <a:solidFill>
                <a:schemeClr val="accent2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Updated contributing guidance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7" name="Google Shape;327;p57" descr="The Contribute page of the USWDS website "/>
          <p:cNvPicPr preferRelativeResize="0"/>
          <p:nvPr/>
        </p:nvPicPr>
        <p:blipFill rotWithShape="1">
          <a:blip r:embed="rId3">
            <a:alphaModFix/>
          </a:blip>
          <a:srcRect b="45154"/>
          <a:stretch/>
        </p:blipFill>
        <p:spPr>
          <a:xfrm>
            <a:off x="1428300" y="1782900"/>
            <a:ext cx="6287400" cy="35118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326" name="Google Shape;326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2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November 2022</a:t>
            </a:r>
            <a:endParaRPr sz="2400">
              <a:solidFill>
                <a:schemeClr val="accent2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Inclusive design patterns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34" name="Google Shape;334;p58" descr="The Inclusive Design Patterns homepage shows a few colorful characters and the text Working together to reduce barriers to participation through every interaction"/>
          <p:cNvPicPr preferRelativeResize="0"/>
          <p:nvPr/>
        </p:nvPicPr>
        <p:blipFill rotWithShape="1">
          <a:blip r:embed="rId3">
            <a:alphaModFix/>
          </a:blip>
          <a:srcRect b="40359"/>
          <a:stretch/>
        </p:blipFill>
        <p:spPr>
          <a:xfrm>
            <a:off x="1428300" y="1782900"/>
            <a:ext cx="6287400" cy="35118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333" name="Google Shape;333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9"/>
          <p:cNvSpPr txBox="1">
            <a:spLocks noGrp="1"/>
          </p:cNvSpPr>
          <p:nvPr>
            <p:ph type="title"/>
          </p:nvPr>
        </p:nvSpPr>
        <p:spPr>
          <a:xfrm>
            <a:off x="311700" y="1359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ublic Sans Light"/>
                <a:ea typeface="Public Sans Light"/>
                <a:cs typeface="Public Sans Light"/>
                <a:sym typeface="Public Sans Light"/>
              </a:rPr>
              <a:t>USWDS inclusive design patterns</a:t>
            </a:r>
            <a:endParaRPr sz="24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41" name="Google Shape;341;p59"/>
          <p:cNvSpPr txBox="1">
            <a:spLocks noGrp="1"/>
          </p:cNvSpPr>
          <p:nvPr>
            <p:ph type="body" idx="1"/>
          </p:nvPr>
        </p:nvSpPr>
        <p:spPr>
          <a:xfrm>
            <a:off x="439800" y="18105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/>
              <a:t>Inclusive design report</a:t>
            </a:r>
            <a:endParaRPr sz="3200"/>
          </a:p>
          <a:p>
            <a: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/>
              <a:t>New pattern section with 17 patterns</a:t>
            </a:r>
            <a:endParaRPr sz="3200"/>
          </a:p>
          <a:p>
            <a: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/>
              <a:t>Three new components</a:t>
            </a:r>
            <a:endParaRPr sz="3200"/>
          </a:p>
        </p:txBody>
      </p:sp>
      <p:sp>
        <p:nvSpPr>
          <p:cNvPr id="340" name="Google Shape;340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2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December 2022</a:t>
            </a:r>
            <a:endParaRPr sz="2400">
              <a:solidFill>
                <a:schemeClr val="accent2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Compile 1.0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48" name="Google Shape;348;p60" descr="A cube with six solid colored panes surrounding it, one outside of each side of the cub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163" y="1548625"/>
            <a:ext cx="3065682" cy="31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But this year wasn’t just about 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these big things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4" name="Google Shape;354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2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 Mejia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he/him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60" name="Google Shape;360;p62"/>
          <p:cNvSpPr txBox="1">
            <a:spLocks noGrp="1"/>
          </p:cNvSpPr>
          <p:nvPr>
            <p:ph type="subTitle" idx="1"/>
          </p:nvPr>
        </p:nvSpPr>
        <p:spPr>
          <a:xfrm>
            <a:off x="4572000" y="1362200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Engineer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Core Team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Contractor</a:t>
            </a:r>
            <a:endParaRPr/>
          </a:p>
        </p:txBody>
      </p:sp>
      <p:sp>
        <p:nvSpPr>
          <p:cNvPr id="361" name="Google Shape;361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5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Hi!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234" name="Google Shape;234;p45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being here!</a:t>
            </a:r>
            <a:endParaRPr/>
          </a:p>
        </p:txBody>
      </p:sp>
      <p:pic>
        <p:nvPicPr>
          <p:cNvPr id="235" name="Google Shape;235;p45" descr="Avatar of Dan William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98200" y="3464650"/>
            <a:ext cx="1347600" cy="1678800"/>
          </a:xfrm>
          <a:prstGeom prst="rect">
            <a:avLst/>
          </a:prstGeom>
        </p:spPr>
      </p:pic>
      <p:sp>
        <p:nvSpPr>
          <p:cNvPr id="236" name="Google Shape;236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3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Amy Leadem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she/her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67" name="Google Shape;367;p63"/>
          <p:cNvSpPr txBox="1">
            <a:spLocks noGrp="1"/>
          </p:cNvSpPr>
          <p:nvPr>
            <p:ph type="subTitle" idx="1"/>
          </p:nvPr>
        </p:nvSpPr>
        <p:spPr>
          <a:xfrm>
            <a:off x="4572000" y="1362200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Front End Developer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Core Team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Contractor</a:t>
            </a:r>
            <a:endParaRPr/>
          </a:p>
        </p:txBody>
      </p:sp>
      <p:sp>
        <p:nvSpPr>
          <p:cNvPr id="368" name="Google Shape;368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4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 Mahoney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he/him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74" name="Google Shape;374;p64"/>
          <p:cNvSpPr txBox="1">
            <a:spLocks noGrp="1"/>
          </p:cNvSpPr>
          <p:nvPr>
            <p:ph type="subTitle" idx="1"/>
          </p:nvPr>
        </p:nvSpPr>
        <p:spPr>
          <a:xfrm>
            <a:off x="4572000" y="1362200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Engineer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Core Team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Contractor</a:t>
            </a:r>
            <a:endParaRPr/>
          </a:p>
        </p:txBody>
      </p:sp>
      <p:sp>
        <p:nvSpPr>
          <p:cNvPr id="375" name="Google Shape;375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5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Jacline Contrino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she/her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81" name="Google Shape;381;p65"/>
          <p:cNvSpPr txBox="1">
            <a:spLocks noGrp="1"/>
          </p:cNvSpPr>
          <p:nvPr>
            <p:ph type="subTitle" idx="1"/>
          </p:nvPr>
        </p:nvSpPr>
        <p:spPr>
          <a:xfrm>
            <a:off x="4572000" y="1362200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UX Researcher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Core Team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Contractor</a:t>
            </a:r>
            <a:endParaRPr/>
          </a:p>
        </p:txBody>
      </p:sp>
      <p:sp>
        <p:nvSpPr>
          <p:cNvPr id="382" name="Google Shape;382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Transparent workflows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The USWDS Project Board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8" name="Google Shape;388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Organization and prioritization</a:t>
            </a:r>
            <a:endParaRPr sz="3200">
              <a:solidFill>
                <a:schemeClr val="dk2"/>
              </a:solidFill>
            </a:endParaRPr>
          </a:p>
        </p:txBody>
      </p:sp>
      <p:pic>
        <p:nvPicPr>
          <p:cNvPr id="395" name="Google Shape;395;p67" descr="The USWDS Core Project Data screen shows the Leaderboard tab and a list of github issues"/>
          <p:cNvPicPr preferRelativeResize="0"/>
          <p:nvPr/>
        </p:nvPicPr>
        <p:blipFill rotWithShape="1">
          <a:blip r:embed="rId3">
            <a:alphaModFix/>
          </a:blip>
          <a:srcRect b="39679"/>
          <a:stretch/>
        </p:blipFill>
        <p:spPr>
          <a:xfrm>
            <a:off x="565525" y="1139650"/>
            <a:ext cx="8013000" cy="4205700"/>
          </a:xfrm>
          <a:prstGeom prst="roundRect">
            <a:avLst>
              <a:gd name="adj" fmla="val 215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4" name="Google Shape;394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Sprint to sprint</a:t>
            </a:r>
            <a:endParaRPr sz="3200">
              <a:solidFill>
                <a:schemeClr val="dk2"/>
              </a:solidFill>
            </a:endParaRPr>
          </a:p>
        </p:txBody>
      </p:sp>
      <p:pic>
        <p:nvPicPr>
          <p:cNvPr id="402" name="Google Shape;402;p68" descr="The USWDS Core Project Data screen shows the Sprint Sequencing tab and a list of github issues"/>
          <p:cNvPicPr preferRelativeResize="0"/>
          <p:nvPr/>
        </p:nvPicPr>
        <p:blipFill rotWithShape="1">
          <a:blip r:embed="rId3">
            <a:alphaModFix/>
          </a:blip>
          <a:srcRect b="44539"/>
          <a:stretch/>
        </p:blipFill>
        <p:spPr>
          <a:xfrm>
            <a:off x="565525" y="1139650"/>
            <a:ext cx="8013000" cy="4205700"/>
          </a:xfrm>
          <a:prstGeom prst="roundRect">
            <a:avLst>
              <a:gd name="adj" fmla="val 215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1" name="Google Shape;401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BE2E"/>
                </a:solidFill>
              </a:rPr>
              <a:t>Releases</a:t>
            </a:r>
            <a:endParaRPr sz="3200">
              <a:solidFill>
                <a:srgbClr val="FFBE2E"/>
              </a:solidFill>
            </a:endParaRPr>
          </a:p>
        </p:txBody>
      </p:sp>
      <p:pic>
        <p:nvPicPr>
          <p:cNvPr id="407" name="Google Shape;407;p69" descr="The USWDS Core Project Data screen shows the Release Planing tab and a list of github issues under the heading USWDS 3.4.0"/>
          <p:cNvPicPr preferRelativeResize="0"/>
          <p:nvPr/>
        </p:nvPicPr>
        <p:blipFill rotWithShape="1">
          <a:blip r:embed="rId3">
            <a:alphaModFix/>
          </a:blip>
          <a:srcRect b="39679"/>
          <a:stretch/>
        </p:blipFill>
        <p:spPr>
          <a:xfrm>
            <a:off x="565525" y="1139650"/>
            <a:ext cx="8013000" cy="4205700"/>
          </a:xfrm>
          <a:prstGeom prst="roundRect">
            <a:avLst>
              <a:gd name="adj" fmla="val 215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9" name="Google Shape;409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Roadmap</a:t>
            </a:r>
            <a:endParaRPr sz="3200">
              <a:solidFill>
                <a:schemeClr val="dk2"/>
              </a:solidFill>
            </a:endParaRPr>
          </a:p>
        </p:txBody>
      </p:sp>
      <p:pic>
        <p:nvPicPr>
          <p:cNvPr id="416" name="Google Shape;416;p70" descr="The USWDS Public Roadmap page shows a list of issues completed in February-March 2022"/>
          <p:cNvPicPr preferRelativeResize="0"/>
          <p:nvPr/>
        </p:nvPicPr>
        <p:blipFill rotWithShape="1">
          <a:blip r:embed="rId3">
            <a:alphaModFix/>
          </a:blip>
          <a:srcRect b="39679"/>
          <a:stretch/>
        </p:blipFill>
        <p:spPr>
          <a:xfrm>
            <a:off x="565525" y="1139650"/>
            <a:ext cx="8013000" cy="4205700"/>
          </a:xfrm>
          <a:prstGeom prst="roundRect">
            <a:avLst>
              <a:gd name="adj" fmla="val 215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5" name="Google Shape;415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Come see what we’re doing.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github.com</a:t>
            </a:r>
            <a:r>
              <a:rPr lang="en" sz="3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/uswds/projects</a:t>
            </a:r>
            <a:r>
              <a:rPr lang="en" sz="32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/8</a:t>
            </a:r>
            <a:endParaRPr sz="32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22" name="Google Shape;422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Telling the story of the code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Improving issues, pull requests, and changelogs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28" name="Google Shape;428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 in Review 2022</a:t>
            </a:r>
            <a:endParaRPr/>
          </a:p>
        </p:txBody>
      </p:sp>
      <p:sp>
        <p:nvSpPr>
          <p:cNvPr id="242" name="Google Shape;242;p46"/>
          <p:cNvSpPr txBox="1">
            <a:spLocks noGrp="1"/>
          </p:cNvSpPr>
          <p:nvPr>
            <p:ph type="body" idx="1"/>
          </p:nvPr>
        </p:nvSpPr>
        <p:spPr>
          <a:xfrm>
            <a:off x="668400" y="10485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Transparent workflows</a:t>
            </a:r>
            <a:endParaRPr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243" name="Google Shape;243;p46"/>
          <p:cNvSpPr txBox="1">
            <a:spLocks noGrp="1"/>
          </p:cNvSpPr>
          <p:nvPr>
            <p:ph type="body" idx="2"/>
          </p:nvPr>
        </p:nvSpPr>
        <p:spPr>
          <a:xfrm>
            <a:off x="668400" y="15738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Telling the story of the code</a:t>
            </a:r>
            <a:endParaRPr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244" name="Google Shape;244;p46"/>
          <p:cNvSpPr txBox="1">
            <a:spLocks noGrp="1"/>
          </p:cNvSpPr>
          <p:nvPr>
            <p:ph type="body" idx="3"/>
          </p:nvPr>
        </p:nvSpPr>
        <p:spPr>
          <a:xfrm>
            <a:off x="668400" y="20941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Adapting to user settings</a:t>
            </a:r>
            <a:endParaRPr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pic>
        <p:nvPicPr>
          <p:cNvPr id="245" name="Google Shape;245;p46" descr="Avatar of Dan Williams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35100" y="4303925"/>
            <a:ext cx="673800" cy="839400"/>
          </a:xfrm>
          <a:prstGeom prst="rect">
            <a:avLst/>
          </a:prstGeom>
        </p:spPr>
      </p:pic>
      <p:sp>
        <p:nvSpPr>
          <p:cNvPr id="246" name="Google Shape;24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47" name="Google Shape;247;p46"/>
          <p:cNvSpPr txBox="1">
            <a:spLocks noGrp="1"/>
          </p:cNvSpPr>
          <p:nvPr>
            <p:ph type="body" idx="4"/>
          </p:nvPr>
        </p:nvSpPr>
        <p:spPr>
          <a:xfrm>
            <a:off x="668400" y="26122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USWDS Compile tips</a:t>
            </a:r>
            <a:endParaRPr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248" name="Google Shape;248;p46"/>
          <p:cNvSpPr txBox="1">
            <a:spLocks noGrp="1"/>
          </p:cNvSpPr>
          <p:nvPr>
            <p:ph type="body" idx="6"/>
          </p:nvPr>
        </p:nvSpPr>
        <p:spPr>
          <a:xfrm>
            <a:off x="668400" y="313966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Learning what’s important</a:t>
            </a:r>
            <a:endParaRPr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This has had a big impact on how our team works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4" name="Google Shape;434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Thoughtful, thorough writeups improve </a:t>
            </a:r>
            <a:r>
              <a:rPr lang="en">
                <a:solidFill>
                  <a:schemeClr val="lt1"/>
                </a:solidFill>
              </a:rPr>
              <a:t>transparency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0" name="Google Shape;440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Better information and communication improves </a:t>
            </a:r>
            <a:r>
              <a:rPr lang="en">
                <a:solidFill>
                  <a:schemeClr val="lt1"/>
                </a:solidFill>
              </a:rPr>
              <a:t>speed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6" name="Google Shape;446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This is a long-term project.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lt1"/>
                </a:solidFill>
              </a:rPr>
              <a:t>Process documentation helps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our future selves and those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that come after us.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2" name="Google Shape;452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Don’t assume familiarity.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 plain language.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8" name="Google Shape;458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Issues: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Something that should be done.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And why.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4" name="Google Shape;464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Better issues lead to better work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70" name="Google Shape;470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0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Bug reports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77" name="Google Shape;477;p80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 structure</a:t>
            </a:r>
            <a:endParaRPr/>
          </a:p>
        </p:txBody>
      </p:sp>
      <p:sp>
        <p:nvSpPr>
          <p:cNvPr id="478" name="Google Shape;478;p80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3074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Description</a:t>
            </a: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Instructions to reproduce</a:t>
            </a: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Expected behavior</a:t>
            </a: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Related code</a:t>
            </a: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Screenshots</a:t>
            </a: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System setup</a:t>
            </a: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800"/>
              </a:spcAft>
              <a:buSzPts val="1800"/>
              <a:buAutoNum type="arabicPeriod"/>
            </a:pPr>
            <a:r>
              <a:rPr lang="en"/>
              <a:t>Additional context</a:t>
            </a:r>
            <a:endParaRPr/>
          </a:p>
        </p:txBody>
      </p:sp>
      <p:sp>
        <p:nvSpPr>
          <p:cNvPr id="476" name="Google Shape;476;p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37</a:t>
            </a:fld>
            <a:endParaRPr sz="11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1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the case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5" name="Google Shape;485;p81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</a:t>
            </a:r>
            <a:br>
              <a:rPr lang="en"/>
            </a:br>
            <a:r>
              <a:rPr lang="en"/>
              <a:t>this request matter?</a:t>
            </a:r>
            <a:endParaRPr/>
          </a:p>
        </p:txBody>
      </p:sp>
      <p:sp>
        <p:nvSpPr>
          <p:cNvPr id="486" name="Google Shape;486;p81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3074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Who is affected? </a:t>
            </a:r>
            <a:br>
              <a:rPr lang="en"/>
            </a:br>
            <a:r>
              <a:rPr lang="en"/>
              <a:t>Who benefits? </a:t>
            </a: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Is there a workaround? </a:t>
            </a: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much effort is required to work </a:t>
            </a:r>
            <a:br>
              <a:rPr lang="en"/>
            </a:br>
            <a:r>
              <a:rPr lang="en"/>
              <a:t>around it? </a:t>
            </a: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800"/>
              </a:spcAft>
              <a:buSzPts val="1800"/>
              <a:buAutoNum type="arabicPeriod"/>
            </a:pPr>
            <a:r>
              <a:rPr lang="en"/>
              <a:t>What is the effect if nothing is done?</a:t>
            </a:r>
            <a:endParaRPr/>
          </a:p>
        </p:txBody>
      </p:sp>
      <p:sp>
        <p:nvSpPr>
          <p:cNvPr id="484" name="Google Shape;484;p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38</a:t>
            </a:fld>
            <a:endParaRPr sz="11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Pull requests: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One problem at a time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2" name="Google Shape;492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7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 in Review 2022</a:t>
            </a:r>
            <a:br>
              <a:rPr lang="en"/>
            </a:br>
            <a:r>
              <a:rPr lang="en">
                <a:solidFill>
                  <a:schemeClr val="lt1"/>
                </a:solidFill>
              </a:rPr>
              <a:t>What we did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(and what you might have missed)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54" name="Google Shape;25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Each pull request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is a record in the history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of our codebase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8" name="Google Shape;498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4"/>
          <p:cNvSpPr txBox="1">
            <a:spLocks noGrp="1"/>
          </p:cNvSpPr>
          <p:nvPr>
            <p:ph type="title"/>
          </p:nvPr>
        </p:nvSpPr>
        <p:spPr>
          <a:xfrm>
            <a:off x="295250" y="673625"/>
            <a:ext cx="35922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5" name="Google Shape;505;p84"/>
          <p:cNvSpPr txBox="1">
            <a:spLocks noGrp="1"/>
          </p:cNvSpPr>
          <p:nvPr>
            <p:ph type="body" idx="1"/>
          </p:nvPr>
        </p:nvSpPr>
        <p:spPr>
          <a:xfrm>
            <a:off x="295250" y="1197425"/>
            <a:ext cx="3634800" cy="35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1-2 sentence overview of the changes you’re proposing</a:t>
            </a:r>
            <a:endParaRPr/>
          </a:p>
        </p:txBody>
      </p:sp>
      <p:sp>
        <p:nvSpPr>
          <p:cNvPr id="506" name="Google Shape;506;p84"/>
          <p:cNvSpPr txBox="1">
            <a:spLocks noGrp="1"/>
          </p:cNvSpPr>
          <p:nvPr>
            <p:ph type="body" idx="2"/>
          </p:nvPr>
        </p:nvSpPr>
        <p:spPr>
          <a:xfrm>
            <a:off x="4509900" y="673625"/>
            <a:ext cx="4307400" cy="40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 b="1">
                <a:latin typeface="IBM Plex Mono"/>
                <a:ea typeface="IBM Plex Mono"/>
                <a:cs typeface="IBM Plex Mono"/>
                <a:sym typeface="IBM Plex Mono"/>
              </a:rPr>
              <a:t>Example:</a:t>
            </a:r>
            <a:endParaRPr sz="1300"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b="1">
                <a:latin typeface="Public Sans"/>
                <a:ea typeface="Public Sans"/>
                <a:cs typeface="Public Sans"/>
                <a:sym typeface="Public Sans"/>
              </a:rPr>
              <a:t>Updated the aria-label in English versions of usa-banner. </a:t>
            </a: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We updated the banner component's aria-label to read "Official website of the United States government" to minimize potential screen reader ambiguity between "An official" and "Unofficial". </a:t>
            </a:r>
            <a:r>
              <a:rPr lang="en" b="1">
                <a:latin typeface="Public Sans"/>
                <a:ea typeface="Public Sans"/>
                <a:cs typeface="Public Sans"/>
                <a:sym typeface="Public Sans"/>
              </a:rPr>
              <a:t>Fixes #4419</a:t>
            </a:r>
            <a:endParaRPr b="1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4" name="Google Shape;504;p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41</a:t>
            </a:fld>
            <a:endParaRPr sz="11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5"/>
          <p:cNvSpPr txBox="1">
            <a:spLocks noGrp="1"/>
          </p:cNvSpPr>
          <p:nvPr>
            <p:ph type="title"/>
          </p:nvPr>
        </p:nvSpPr>
        <p:spPr>
          <a:xfrm>
            <a:off x="295250" y="673625"/>
            <a:ext cx="35922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3" name="Google Shape;513;p85"/>
          <p:cNvSpPr txBox="1">
            <a:spLocks noGrp="1"/>
          </p:cNvSpPr>
          <p:nvPr>
            <p:ph type="body" idx="1"/>
          </p:nvPr>
        </p:nvSpPr>
        <p:spPr>
          <a:xfrm>
            <a:off x="295250" y="1197425"/>
            <a:ext cx="3634800" cy="35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Convey the desired state, the actual state, and the effects of remaining in the current state</a:t>
            </a:r>
            <a:endParaRPr/>
          </a:p>
        </p:txBody>
      </p:sp>
      <p:sp>
        <p:nvSpPr>
          <p:cNvPr id="514" name="Google Shape;514;p85"/>
          <p:cNvSpPr txBox="1">
            <a:spLocks noGrp="1"/>
          </p:cNvSpPr>
          <p:nvPr>
            <p:ph type="body" idx="2"/>
          </p:nvPr>
        </p:nvSpPr>
        <p:spPr>
          <a:xfrm>
            <a:off x="4509900" y="673625"/>
            <a:ext cx="4307400" cy="40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 b="1">
                <a:latin typeface="IBM Plex Mono"/>
                <a:ea typeface="IBM Plex Mono"/>
                <a:cs typeface="IBM Plex Mono"/>
                <a:sym typeface="IBM Plex Mono"/>
              </a:rPr>
              <a:t>Example:</a:t>
            </a:r>
            <a:endParaRPr sz="1300"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When read out on a screen reader, the statement "An official website of the United States government" can sound like "UNofficial website of the United States government". This introduces the risk of conveying a meaning opposite of the intended meaning.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512" name="Google Shape;512;p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42</a:t>
            </a:fld>
            <a:endParaRPr sz="11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6"/>
          <p:cNvSpPr txBox="1">
            <a:spLocks noGrp="1"/>
          </p:cNvSpPr>
          <p:nvPr>
            <p:ph type="title"/>
          </p:nvPr>
        </p:nvSpPr>
        <p:spPr>
          <a:xfrm>
            <a:off x="295250" y="673625"/>
            <a:ext cx="35922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statement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1" name="Google Shape;521;p86"/>
          <p:cNvSpPr txBox="1">
            <a:spLocks noGrp="1"/>
          </p:cNvSpPr>
          <p:nvPr>
            <p:ph type="body" idx="1"/>
          </p:nvPr>
        </p:nvSpPr>
        <p:spPr>
          <a:xfrm>
            <a:off x="295250" y="1197425"/>
            <a:ext cx="3634800" cy="35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the changes that the PR is proposing</a:t>
            </a:r>
            <a:endParaRPr/>
          </a:p>
        </p:txBody>
      </p:sp>
      <p:sp>
        <p:nvSpPr>
          <p:cNvPr id="522" name="Google Shape;522;p86"/>
          <p:cNvSpPr txBox="1">
            <a:spLocks noGrp="1"/>
          </p:cNvSpPr>
          <p:nvPr>
            <p:ph type="body" idx="2"/>
          </p:nvPr>
        </p:nvSpPr>
        <p:spPr>
          <a:xfrm>
            <a:off x="4509900" y="673625"/>
            <a:ext cx="4307400" cy="40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 b="1">
                <a:latin typeface="IBM Plex Mono"/>
                <a:ea typeface="IBM Plex Mono"/>
                <a:cs typeface="IBM Plex Mono"/>
                <a:sym typeface="IBM Plex Mono"/>
              </a:rPr>
              <a:t>Example:</a:t>
            </a:r>
            <a:endParaRPr sz="1300"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Updating the aria-label gives us the ability to reduce confusion for those using screen readers without creating inconsistency in the visual presentation. 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520" name="Google Shape;520;p8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43</a:t>
            </a:fld>
            <a:endParaRPr sz="11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7"/>
          <p:cNvSpPr txBox="1">
            <a:spLocks noGrp="1"/>
          </p:cNvSpPr>
          <p:nvPr>
            <p:ph type="title"/>
          </p:nvPr>
        </p:nvSpPr>
        <p:spPr>
          <a:xfrm>
            <a:off x="295250" y="673625"/>
            <a:ext cx="35922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9" name="Google Shape;529;p87"/>
          <p:cNvSpPr txBox="1">
            <a:spLocks noGrp="1"/>
          </p:cNvSpPr>
          <p:nvPr>
            <p:ph type="body" idx="1"/>
          </p:nvPr>
        </p:nvSpPr>
        <p:spPr>
          <a:xfrm>
            <a:off x="295250" y="1197425"/>
            <a:ext cx="3634800" cy="35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how to check your work</a:t>
            </a:r>
            <a:endParaRPr/>
          </a:p>
        </p:txBody>
      </p:sp>
      <p:sp>
        <p:nvSpPr>
          <p:cNvPr id="530" name="Google Shape;530;p87"/>
          <p:cNvSpPr txBox="1">
            <a:spLocks noGrp="1"/>
          </p:cNvSpPr>
          <p:nvPr>
            <p:ph type="body" idx="2"/>
          </p:nvPr>
        </p:nvSpPr>
        <p:spPr>
          <a:xfrm>
            <a:off x="4509900" y="673625"/>
            <a:ext cx="4307400" cy="40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 b="1">
                <a:latin typeface="IBM Plex Mono"/>
                <a:ea typeface="IBM Plex Mono"/>
                <a:cs typeface="IBM Plex Mono"/>
                <a:sym typeface="IBM Plex Mono"/>
              </a:rPr>
              <a:t>Example:</a:t>
            </a:r>
            <a:endParaRPr sz="1300"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This component was tested on VoiceOver on Safari, Chrome, Firefox, and Edge for Mac.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Please test on your available screen readers to confirm that the component is introduced as "Official website of the United States Government".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528" name="Google Shape;528;p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44</a:t>
            </a:fld>
            <a:endParaRPr sz="11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Reviewing: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Be kind, thoughtful, and don’t be afraid to make suggestions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6" name="Google Shape;536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Changelogs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2" name="Google Shape;542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Make a helpful history.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lt1"/>
                </a:solidFill>
              </a:rPr>
              <a:t>For humans.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8" name="Google Shape;548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Get the full story without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leaving our website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54" name="Google Shape;554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2"/>
          <p:cNvSpPr txBox="1">
            <a:spLocks noGrp="1"/>
          </p:cNvSpPr>
          <p:nvPr>
            <p:ph type="title"/>
          </p:nvPr>
        </p:nvSpPr>
        <p:spPr>
          <a:xfrm>
            <a:off x="311700" y="3637650"/>
            <a:ext cx="85206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Easy to find. Easy to scan. </a:t>
            </a:r>
            <a:br>
              <a:rPr lang="en" sz="3200">
                <a:solidFill>
                  <a:schemeClr val="dk2"/>
                </a:solidFill>
              </a:rPr>
            </a:br>
            <a:r>
              <a:rPr lang="en" sz="3200">
                <a:solidFill>
                  <a:schemeClr val="dk2"/>
                </a:solidFill>
              </a:rPr>
              <a:t>Easy to get more information.</a:t>
            </a:r>
            <a:endParaRPr sz="3200">
              <a:solidFill>
                <a:schemeClr val="dk2"/>
              </a:solidFill>
            </a:endParaRPr>
          </a:p>
        </p:txBody>
      </p:sp>
      <p:pic>
        <p:nvPicPr>
          <p:cNvPr id="561" name="Google Shape;561;p92" descr="The bottom of the character count component page shows a latest updates section. In that section, there's a table with entries showing recent changes. Some have yellow accessibility labels. Some have red breaking labels."/>
          <p:cNvPicPr preferRelativeResize="0"/>
          <p:nvPr/>
        </p:nvPicPr>
        <p:blipFill rotWithShape="1">
          <a:blip r:embed="rId3">
            <a:alphaModFix/>
          </a:blip>
          <a:srcRect l="10873" t="4948" b="1689"/>
          <a:stretch/>
        </p:blipFill>
        <p:spPr>
          <a:xfrm>
            <a:off x="455200" y="-164150"/>
            <a:ext cx="8233500" cy="37020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560" name="Google Shape;560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2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January 2022</a:t>
            </a:r>
            <a:endParaRPr sz="2400">
              <a:solidFill>
                <a:schemeClr val="accent2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Compile Beta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1" name="Google Shape;261;p48" descr="A cube with six dotted panes surrounding it, one outside of each side of the cube"/>
          <p:cNvPicPr preferRelativeResize="0"/>
          <p:nvPr/>
        </p:nvPicPr>
        <p:blipFill rotWithShape="1">
          <a:blip r:embed="rId3">
            <a:alphaModFix/>
          </a:blip>
          <a:srcRect l="-14285" r="-14298"/>
          <a:stretch/>
        </p:blipFill>
        <p:spPr>
          <a:xfrm>
            <a:off x="3039162" y="1548625"/>
            <a:ext cx="3065683" cy="31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web of documentation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7" name="Google Shape;567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Adapting to user settings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Support for </a:t>
            </a:r>
            <a:br>
              <a:rPr lang="en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</a:br>
            <a:r>
              <a:rPr lang="en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Windows High Contrast Mode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3" name="Google Shape;573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150" y="1043225"/>
            <a:ext cx="9144000" cy="410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9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We discovered some major problems!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584" name="Google Shape;584;p95"/>
          <p:cNvSpPr txBox="1"/>
          <p:nvPr/>
        </p:nvSpPr>
        <p:spPr>
          <a:xfrm>
            <a:off x="413650" y="1342600"/>
            <a:ext cx="3006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Disappearing radio buttons</a:t>
            </a:r>
            <a:endParaRPr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pic>
        <p:nvPicPr>
          <p:cNvPr id="581" name="Google Shape;581;p95" descr="Screenshot of a green and white version of the USWDS radio buttons, except all the radio buttons except the selected one has disappeared"/>
          <p:cNvPicPr preferRelativeResize="0"/>
          <p:nvPr/>
        </p:nvPicPr>
        <p:blipFill rotWithShape="1">
          <a:blip r:embed="rId3">
            <a:alphaModFix/>
          </a:blip>
          <a:srcRect l="1477"/>
          <a:stretch/>
        </p:blipFill>
        <p:spPr>
          <a:xfrm>
            <a:off x="399150" y="1823325"/>
            <a:ext cx="2387925" cy="1592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95"/>
          <p:cNvSpPr txBox="1"/>
          <p:nvPr/>
        </p:nvSpPr>
        <p:spPr>
          <a:xfrm>
            <a:off x="3951496" y="1342600"/>
            <a:ext cx="3006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Vanishing Date Picker UI</a:t>
            </a:r>
            <a:endParaRPr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pic>
        <p:nvPicPr>
          <p:cNvPr id="582" name="Google Shape;582;p95" descr="A green and white version of the date picker, but the calendar has no border and the calendar icon used to activate the component has vanished"/>
          <p:cNvPicPr preferRelativeResize="0"/>
          <p:nvPr/>
        </p:nvPicPr>
        <p:blipFill rotWithShape="1">
          <a:blip r:embed="rId4">
            <a:alphaModFix/>
          </a:blip>
          <a:srcRect l="1748" t="27719"/>
          <a:stretch/>
        </p:blipFill>
        <p:spPr>
          <a:xfrm>
            <a:off x="4021664" y="1858440"/>
            <a:ext cx="4201574" cy="31471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3" name="Google Shape;583;p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-72575" y="1043225"/>
            <a:ext cx="925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98925" y="1751388"/>
            <a:ext cx="2340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065789" y="1751388"/>
            <a:ext cx="40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0" name="Google Shape;580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Windows High Contrast Mode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3" name="Google Shape;593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7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High Contrast Mode?</a:t>
            </a:r>
            <a:endParaRPr/>
          </a:p>
        </p:txBody>
      </p:sp>
      <p:sp>
        <p:nvSpPr>
          <p:cNvPr id="600" name="Google Shape;600;p97"/>
          <p:cNvSpPr txBox="1">
            <a:spLocks noGrp="1"/>
          </p:cNvSpPr>
          <p:nvPr>
            <p:ph type="body" idx="1"/>
          </p:nvPr>
        </p:nvSpPr>
        <p:spPr>
          <a:xfrm>
            <a:off x="727521" y="1787075"/>
            <a:ext cx="7985700" cy="30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n" sz="2900"/>
              <a:t>Better see elements on the screen</a:t>
            </a:r>
            <a:endParaRPr sz="2900"/>
          </a:p>
          <a:p>
            <a:pPr marL="457200" lvl="0" indent="-412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n" sz="2900"/>
              <a:t>Improve focus</a:t>
            </a:r>
            <a:endParaRPr sz="2900"/>
          </a:p>
          <a:p>
            <a:pPr marL="457200" lvl="0" indent="-412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n" sz="2900"/>
              <a:t>Ease eye strain and migraines</a:t>
            </a:r>
            <a:endParaRPr sz="2900"/>
          </a:p>
          <a:p>
            <a:pPr marL="457200" lvl="0" indent="-41275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900"/>
              <a:buChar char="●"/>
            </a:pPr>
            <a:r>
              <a:rPr lang="en" sz="2900"/>
              <a:t>Aesthetic preference</a:t>
            </a:r>
            <a:endParaRPr sz="2900"/>
          </a:p>
        </p:txBody>
      </p:sp>
      <p:cxnSp>
        <p:nvCxnSpPr>
          <p:cNvPr id="601" name="Google Shape;601;p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89911" y="1823350"/>
            <a:ext cx="659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2" name="Google Shape;602;p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89911" y="2367638"/>
            <a:ext cx="659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3" name="Google Shape;603;p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89911" y="2911918"/>
            <a:ext cx="659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4" name="Google Shape;604;p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89911" y="3474352"/>
            <a:ext cx="659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Google Shape;605;p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89911" y="4000500"/>
            <a:ext cx="659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9" name="Google Shape;599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Low-vision users don’t always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use screen readers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11" name="Google Shape;611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</a:t>
            </a:r>
            <a:r>
              <a:rPr lang="en">
                <a:solidFill>
                  <a:schemeClr val="lt1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forced-colors</a:t>
            </a:r>
            <a:r>
              <a:rPr lang="en">
                <a:solidFill>
                  <a:schemeClr val="dk2"/>
                </a:solidFill>
              </a:rPr>
              <a:t> media query!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17" name="Google Shape;617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0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We fixed these and 11 other components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622" name="Google Shape;622;p10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150" y="1043225"/>
            <a:ext cx="9144000" cy="410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00"/>
          <p:cNvSpPr txBox="1"/>
          <p:nvPr/>
        </p:nvSpPr>
        <p:spPr>
          <a:xfrm>
            <a:off x="413650" y="1342600"/>
            <a:ext cx="3006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Radio buttons returned!</a:t>
            </a:r>
            <a:endParaRPr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pic>
        <p:nvPicPr>
          <p:cNvPr id="625" name="Google Shape;625;p100" descr="The green and white radio button component with all the radio buttons visible"/>
          <p:cNvPicPr preferRelativeResize="0"/>
          <p:nvPr/>
        </p:nvPicPr>
        <p:blipFill rotWithShape="1">
          <a:blip r:embed="rId3">
            <a:alphaModFix/>
          </a:blip>
          <a:srcRect l="738" r="738"/>
          <a:stretch/>
        </p:blipFill>
        <p:spPr>
          <a:xfrm>
            <a:off x="390079" y="1823325"/>
            <a:ext cx="2387925" cy="159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100"/>
          <p:cNvSpPr txBox="1"/>
          <p:nvPr/>
        </p:nvSpPr>
        <p:spPr>
          <a:xfrm>
            <a:off x="3951496" y="1342600"/>
            <a:ext cx="3006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Date Picker UI now appears!</a:t>
            </a:r>
            <a:endParaRPr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pic>
        <p:nvPicPr>
          <p:cNvPr id="626" name="Google Shape;626;p100" descr="The green and white date range picker with a visible icon and a visible selected range"/>
          <p:cNvPicPr preferRelativeResize="0"/>
          <p:nvPr/>
        </p:nvPicPr>
        <p:blipFill rotWithShape="1">
          <a:blip r:embed="rId4">
            <a:alphaModFix/>
          </a:blip>
          <a:srcRect l="1048" t="28358" b="-1919"/>
          <a:stretch/>
        </p:blipFill>
        <p:spPr>
          <a:xfrm>
            <a:off x="4065800" y="1858450"/>
            <a:ext cx="4157451" cy="3147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7" name="Google Shape;627;p10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-72575" y="1043225"/>
            <a:ext cx="925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" name="Google Shape;630;p10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98925" y="1751388"/>
            <a:ext cx="2340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" name="Google Shape;631;p10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065789" y="1751388"/>
            <a:ext cx="40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4" name="Google Shape;624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Requirements by default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Autoprefixing with USWDS Compile</a:t>
            </a:r>
            <a:endParaRPr>
              <a:solidFill>
                <a:schemeClr val="accent1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637" name="Google Shape;637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USWDS Compile makes it easier to compile and upgrade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43" name="Google Shape;643;p1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2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February 2022</a:t>
            </a:r>
            <a:endParaRPr sz="2400">
              <a:solidFill>
                <a:schemeClr val="accent2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Getting started for developers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8" name="Google Shape;268;p49" descr="The getting started for developers page on the USWDS website"/>
          <p:cNvPicPr preferRelativeResize="0"/>
          <p:nvPr/>
        </p:nvPicPr>
        <p:blipFill rotWithShape="1">
          <a:blip r:embed="rId3">
            <a:alphaModFix/>
          </a:blip>
          <a:srcRect b="45151"/>
          <a:stretch/>
        </p:blipFill>
        <p:spPr>
          <a:xfrm>
            <a:off x="1428300" y="1782900"/>
            <a:ext cx="6287400" cy="35118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267" name="Google Shape;267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3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compile USWDS Stylesheets, you need Autoprefixer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49" name="Google Shape;649;p103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assures that any supported browser gets proper code formatting</a:t>
            </a:r>
            <a:endParaRPr/>
          </a:p>
        </p:txBody>
      </p:sp>
      <p:sp>
        <p:nvSpPr>
          <p:cNvPr id="650" name="Google Shape;650;p103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BM Plex Mono"/>
                <a:ea typeface="IBM Plex Mono"/>
                <a:cs typeface="IBM Plex Mono"/>
                <a:sym typeface="IBM Plex Mono"/>
              </a:rPr>
              <a:t>Autoprefixer settings: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&gt;2%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2 versions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IE 11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dead</a:t>
            </a:r>
            <a:endParaRPr/>
          </a:p>
        </p:txBody>
      </p:sp>
      <p:sp>
        <p:nvSpPr>
          <p:cNvPr id="651" name="Google Shape;651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</a:rPr>
              <a:t>60</a:t>
            </a:fld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7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Autoprefixer settings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make a difference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58" name="Google Shape;658;p104" descr="The USWDS gov banner. And the end of the banner, there's a blue square"/>
          <p:cNvPicPr preferRelativeResize="0"/>
          <p:nvPr/>
        </p:nvPicPr>
        <p:blipFill rotWithShape="1">
          <a:blip r:embed="rId3">
            <a:alphaModFix/>
          </a:blip>
          <a:srcRect l="2491" t="27075" r="2784" b="25456"/>
          <a:stretch/>
        </p:blipFill>
        <p:spPr>
          <a:xfrm>
            <a:off x="371925" y="2417414"/>
            <a:ext cx="8372925" cy="3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04"/>
          <p:cNvSpPr txBox="1"/>
          <p:nvPr/>
        </p:nvSpPr>
        <p:spPr>
          <a:xfrm>
            <a:off x="2258738" y="2755907"/>
            <a:ext cx="45993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rPr>
              <a:t>Autoprefixer </a:t>
            </a:r>
            <a:r>
              <a:rPr lang="en" sz="1800">
                <a:solidFill>
                  <a:schemeClr val="accent4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off</a:t>
            </a:r>
            <a:endParaRPr sz="1800">
              <a:solidFill>
                <a:schemeClr val="accent4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pic>
        <p:nvPicPr>
          <p:cNvPr id="659" name="Google Shape;659;p104" descr="The USWDS gov banner. And the end of the banner, there's a down-facing caret"/>
          <p:cNvPicPr preferRelativeResize="0"/>
          <p:nvPr/>
        </p:nvPicPr>
        <p:blipFill rotWithShape="1">
          <a:blip r:embed="rId4">
            <a:alphaModFix/>
          </a:blip>
          <a:srcRect l="2491" t="27075" r="2784" b="25456"/>
          <a:stretch/>
        </p:blipFill>
        <p:spPr>
          <a:xfrm>
            <a:off x="371925" y="3544855"/>
            <a:ext cx="8372925" cy="3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104"/>
          <p:cNvSpPr txBox="1"/>
          <p:nvPr/>
        </p:nvSpPr>
        <p:spPr>
          <a:xfrm>
            <a:off x="2258738" y="3886961"/>
            <a:ext cx="45993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rPr>
              <a:t>Autoprefixer </a:t>
            </a:r>
            <a:r>
              <a:rPr lang="en" sz="1800">
                <a:solidFill>
                  <a:schemeClr val="accen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on</a:t>
            </a:r>
            <a:endParaRPr sz="1800">
              <a:solidFill>
                <a:schemeClr val="accent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657" name="Google Shape;657;p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Use USWDS Compile and get rid of those  icon rectangles!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67" name="Google Shape;667;p1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Simple icon sprites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Custom icon sprites using </a:t>
            </a:r>
            <a:br>
              <a:rPr lang="en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USWDS Compile</a:t>
            </a:r>
            <a:endParaRPr>
              <a:solidFill>
                <a:schemeClr val="accent1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673" name="Google Shape;673;p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We include 245 icons in our default sprite. </a:t>
            </a:r>
            <a:r>
              <a:rPr lang="en" sz="2400">
                <a:solidFill>
                  <a:schemeClr val="lt1"/>
                </a:solidFill>
              </a:rPr>
              <a:t>It’s 71 KB.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680" name="Google Shape;680;p107" descr="245 icons in a rectangular gri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613" y="1164050"/>
            <a:ext cx="7644774" cy="34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But maybe you don’t need all of them.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687" name="Google Shape;687;p108" descr="245 icons in a rectangular grid. All are dimmed except 12, which are bright gol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613" y="1164050"/>
            <a:ext cx="7644774" cy="34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1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3" name="Google Shape;693;p1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Learning what’s important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Top Tasks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99" name="Google Shape;699;p1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How do we prioritize the information on our website?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05" name="Google Shape;705;p1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Top Tasks: </a:t>
            </a:r>
            <a:r>
              <a:rPr lang="en">
                <a:solidFill>
                  <a:schemeClr val="lt1"/>
                </a:solidFill>
              </a:rPr>
              <a:t>The most important tasks on your website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1" name="Google Shape;711;p1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2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5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April 2022</a:t>
            </a:r>
            <a:endParaRPr sz="2400" dirty="0">
              <a:solidFill>
                <a:schemeClr val="accent5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USWDS 3.0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74" name="Google Shape;274;p50" descr="A colorful collection of boxes and lines forms the shape of &quot;3.0&quot;"/>
          <p:cNvPicPr preferRelativeResize="0"/>
          <p:nvPr/>
        </p:nvPicPr>
        <p:blipFill rotWithShape="1">
          <a:blip r:embed="rId3">
            <a:alphaModFix/>
          </a:blip>
          <a:srcRect l="561" t="997" r="935" b="3963"/>
          <a:stretch/>
        </p:blipFill>
        <p:spPr>
          <a:xfrm>
            <a:off x="1584504" y="1578431"/>
            <a:ext cx="5782252" cy="3252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</a:t>
            </a:fld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13"/>
          <p:cNvSpPr txBox="1">
            <a:spLocks noGrp="1"/>
          </p:cNvSpPr>
          <p:nvPr>
            <p:ph type="title"/>
          </p:nvPr>
        </p:nvSpPr>
        <p:spPr>
          <a:xfrm>
            <a:off x="217357" y="19828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Stuff like this…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718" name="Google Shape;718;p113"/>
          <p:cNvSpPr txBox="1">
            <a:spLocks noGrp="1"/>
          </p:cNvSpPr>
          <p:nvPr>
            <p:ph type="body" idx="1"/>
          </p:nvPr>
        </p:nvSpPr>
        <p:spPr>
          <a:xfrm>
            <a:off x="-208993" y="925200"/>
            <a:ext cx="48006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Design kits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Writing &amp; content guidance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Customize with tokens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Settings and theme configuration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Customize utilities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JavaScript customization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Component guidance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Component compliance to section 508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Browse components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Examples of sites that use the design system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FAQs &amp; tutorials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Customer service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General UX and accessibility guidance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Github repos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19" name="Google Shape;719;p113"/>
          <p:cNvSpPr txBox="1">
            <a:spLocks noGrp="1"/>
          </p:cNvSpPr>
          <p:nvPr>
            <p:ph type="body" idx="1"/>
          </p:nvPr>
        </p:nvSpPr>
        <p:spPr>
          <a:xfrm>
            <a:off x="4073082" y="925200"/>
            <a:ext cx="48006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Install design system package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Assess maturity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How to incrementally adopt design system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Monthly call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Migration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Design pattern guidance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Prototyping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View supporting research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Design system compatibility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Browse templates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Learn about design tokens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Token reference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New features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Code and guidance changes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and more…</a:t>
            </a:r>
            <a:endParaRPr sz="1600"/>
          </a:p>
        </p:txBody>
      </p:sp>
      <p:sp>
        <p:nvSpPr>
          <p:cNvPr id="717" name="Google Shape;717;p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This will help us make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better decisions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5" name="Google Shape;725;p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So, keep your eyes peeled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for a survey!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1" name="Google Shape;731;p1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Put a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accent4"/>
                </a:solidFill>
              </a:rPr>
              <a:t>bow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accent2"/>
                </a:solidFill>
              </a:rPr>
              <a:t>on it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37" name="Google Shape;737;p1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17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743" name="Google Shape;743;p1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07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month</a:t>
            </a:r>
            <a:endParaRPr/>
          </a:p>
        </p:txBody>
      </p:sp>
      <p:sp>
        <p:nvSpPr>
          <p:cNvPr id="715" name="Google Shape;715;p107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January:</a:t>
            </a:r>
            <a:br>
              <a:rPr lang="en-US" dirty="0"/>
            </a:br>
            <a:r>
              <a:rPr lang="en-US" dirty="0"/>
              <a:t>USWDS FAQ</a:t>
            </a:r>
          </a:p>
        </p:txBody>
      </p:sp>
      <p:sp>
        <p:nvSpPr>
          <p:cNvPr id="716" name="Google Shape;716;p107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dirty="0"/>
              <a:t>#</a:t>
            </a:r>
            <a:r>
              <a:rPr lang="en" dirty="0" err="1">
                <a:solidFill>
                  <a:schemeClr val="bg2"/>
                </a:solidFill>
              </a:rPr>
              <a:t>uswds</a:t>
            </a:r>
            <a:r>
              <a:rPr lang="en" dirty="0">
                <a:solidFill>
                  <a:schemeClr val="bg2"/>
                </a:solidFill>
              </a:rPr>
              <a:t>-public</a:t>
            </a:r>
            <a:endParaRPr dirty="0">
              <a:solidFill>
                <a:schemeClr val="bg2"/>
              </a:solidFill>
            </a:endParaRPr>
          </a:p>
          <a:p>
            <a:pPr marL="457200" lvl="0" indent="-406400" algn="l" rtl="0">
              <a:spcBef>
                <a:spcPts val="1300"/>
              </a:spcBef>
              <a:spcAft>
                <a:spcPts val="0"/>
              </a:spcAft>
              <a:buSzPts val="2800"/>
              <a:buChar char="●"/>
            </a:pPr>
            <a:r>
              <a:rPr lang="en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uswds</a:t>
            </a:r>
            <a:endParaRPr dirty="0">
              <a:solidFill>
                <a:schemeClr val="bg2"/>
              </a:solidFill>
            </a:endParaRPr>
          </a:p>
          <a:p>
            <a:pPr marL="457200" lvl="0" indent="-406400" algn="l" rtl="0">
              <a:spcBef>
                <a:spcPts val="1300"/>
              </a:spcBef>
              <a:spcAft>
                <a:spcPts val="1300"/>
              </a:spcAft>
              <a:buSzPts val="2800"/>
              <a:buChar char="●"/>
            </a:pPr>
            <a:r>
              <a:rPr lang="en" dirty="0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designsystem.digital.gov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717" name="Google Shape;717;p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Modular package structure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1" name="Google Shape;281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2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 monolithic codebase…</a:t>
            </a:r>
            <a:endParaRPr/>
          </a:p>
        </p:txBody>
      </p:sp>
      <p:sp>
        <p:nvSpPr>
          <p:cNvPr id="287" name="Google Shape;287;p52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…but a collection of modular packages. </a:t>
            </a:r>
            <a:br>
              <a:rPr lang="en"/>
            </a:br>
            <a:r>
              <a:rPr lang="en">
                <a:solidFill>
                  <a:schemeClr val="accent2"/>
                </a:solidFill>
              </a:rPr>
              <a:t>(73 KB compressed)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88" name="Google Shape;288;p52" descr="19 colorful hexagonal packages inside a larger hexagon package, connected by white line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289" name="Google Shape;289;p52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EF5E25"/>
      </a:accent4>
      <a:accent5>
        <a:srgbClr val="0097A7"/>
      </a:accent5>
      <a:accent6>
        <a:srgbClr val="F1E5C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1155</Words>
  <Application>Microsoft Macintosh PowerPoint</Application>
  <PresentationFormat>On-screen Show (16:9)</PresentationFormat>
  <Paragraphs>334</Paragraphs>
  <Slides>75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87" baseType="lpstr">
      <vt:lpstr>Public Sans</vt:lpstr>
      <vt:lpstr>Public Sans Thin</vt:lpstr>
      <vt:lpstr>Public Sans Light</vt:lpstr>
      <vt:lpstr>Public Sans ExtraBold</vt:lpstr>
      <vt:lpstr>IBM Plex Mono Light</vt:lpstr>
      <vt:lpstr>IBM Plex Mono</vt:lpstr>
      <vt:lpstr>Public Sans Medium</vt:lpstr>
      <vt:lpstr>IBM Plex Mono Medium</vt:lpstr>
      <vt:lpstr>Arial</vt:lpstr>
      <vt:lpstr>Public Sans ExtraLight</vt:lpstr>
      <vt:lpstr>USWDS</vt:lpstr>
      <vt:lpstr>USWDS</vt:lpstr>
      <vt:lpstr>USWDS Monthly Call</vt:lpstr>
      <vt:lpstr>Hi!</vt:lpstr>
      <vt:lpstr>Year in Review 2022</vt:lpstr>
      <vt:lpstr>Year in Review 2022 What we did (and what you might have missed)</vt:lpstr>
      <vt:lpstr>January 2022 USWDS Compile Beta</vt:lpstr>
      <vt:lpstr>February 2022 Getting started for developers</vt:lpstr>
      <vt:lpstr>April 2022 USWDS 3.0</vt:lpstr>
      <vt:lpstr>Modular package structure</vt:lpstr>
      <vt:lpstr>Not a monolithic codebase…</vt:lpstr>
      <vt:lpstr>Small footprint</vt:lpstr>
      <vt:lpstr>Medium footprint</vt:lpstr>
      <vt:lpstr>Large footprint</vt:lpstr>
      <vt:lpstr>USWDS 3.0</vt:lpstr>
      <vt:lpstr>June 2022 Updated contributing guidance</vt:lpstr>
      <vt:lpstr>November 2022 Inclusive design patterns</vt:lpstr>
      <vt:lpstr>USWDS inclusive design patterns</vt:lpstr>
      <vt:lpstr>December 2022 USWDS Compile 1.0</vt:lpstr>
      <vt:lpstr>But this year wasn’t just about  these big things</vt:lpstr>
      <vt:lpstr>James Mejia he/him</vt:lpstr>
      <vt:lpstr>Amy Leadem she/her</vt:lpstr>
      <vt:lpstr>Charlie Mahoney he/him</vt:lpstr>
      <vt:lpstr>Jacline Contrino she/her</vt:lpstr>
      <vt:lpstr>Transparent workflows The USWDS Project Board </vt:lpstr>
      <vt:lpstr>Organization and prioritization</vt:lpstr>
      <vt:lpstr>Sprint to sprint</vt:lpstr>
      <vt:lpstr>Releases</vt:lpstr>
      <vt:lpstr>Roadmap</vt:lpstr>
      <vt:lpstr>Come see what we’re doing. github.com/uswds/projects/8</vt:lpstr>
      <vt:lpstr>Telling the story of the code Improving issues, pull requests, and changelogs</vt:lpstr>
      <vt:lpstr>This has had a big impact on how our team works</vt:lpstr>
      <vt:lpstr>Thoughtful, thorough writeups improve transparency</vt:lpstr>
      <vt:lpstr>Better information and communication improves speed</vt:lpstr>
      <vt:lpstr>This is a long-term project. Process documentation helps  our future selves and those  that come after us.</vt:lpstr>
      <vt:lpstr>Don’t assume familiarity. Use plain language.</vt:lpstr>
      <vt:lpstr>Issues: Something that should be done. And why.</vt:lpstr>
      <vt:lpstr>Better issues lead to better work</vt:lpstr>
      <vt:lpstr>Bug reports</vt:lpstr>
      <vt:lpstr>Make the case</vt:lpstr>
      <vt:lpstr>Pull requests: One problem at a time</vt:lpstr>
      <vt:lpstr>Each pull request  is a record in the history  of our codebase</vt:lpstr>
      <vt:lpstr>Summary</vt:lpstr>
      <vt:lpstr>Problem statement</vt:lpstr>
      <vt:lpstr>Solution statement</vt:lpstr>
      <vt:lpstr>Testing</vt:lpstr>
      <vt:lpstr>Reviewing: Be kind, thoughtful, and don’t be afraid to make suggestions</vt:lpstr>
      <vt:lpstr>Changelogs</vt:lpstr>
      <vt:lpstr>Make a helpful history.  For humans.</vt:lpstr>
      <vt:lpstr>Get the full story without  leaving our website</vt:lpstr>
      <vt:lpstr>Easy to find. Easy to scan.  Easy to get more information.</vt:lpstr>
      <vt:lpstr>A web of documentation</vt:lpstr>
      <vt:lpstr>Adapting to user settings Support for  Windows High Contrast Mode </vt:lpstr>
      <vt:lpstr>We discovered some major problems!</vt:lpstr>
      <vt:lpstr>Windows High Contrast Mode</vt:lpstr>
      <vt:lpstr>Why use High Contrast Mode?</vt:lpstr>
      <vt:lpstr>Low-vision users don’t always  use screen readers</vt:lpstr>
      <vt:lpstr>The forced-colors media query!</vt:lpstr>
      <vt:lpstr>We fixed these and 11 other components</vt:lpstr>
      <vt:lpstr>Requirements by default Autoprefixing with USWDS Compile</vt:lpstr>
      <vt:lpstr>USWDS Compile makes it easier to compile and upgrade</vt:lpstr>
      <vt:lpstr>When you compile USWDS Stylesheets, you need Autoprefixer</vt:lpstr>
      <vt:lpstr>Autoprefixer settings  make a difference</vt:lpstr>
      <vt:lpstr>Use USWDS Compile and get rid of those  icon rectangles!</vt:lpstr>
      <vt:lpstr>Simple icon sprites Custom icon sprites using  USWDS Compile</vt:lpstr>
      <vt:lpstr>We include 245 icons in our default sprite. It’s 71 KB.</vt:lpstr>
      <vt:lpstr>But maybe you don’t need all of them.</vt:lpstr>
      <vt:lpstr>Demo</vt:lpstr>
      <vt:lpstr>Learning what’s important Top Tasks</vt:lpstr>
      <vt:lpstr>How do we prioritize the information on our website?</vt:lpstr>
      <vt:lpstr>Top Tasks: The most important tasks on your website</vt:lpstr>
      <vt:lpstr>Stuff like this…</vt:lpstr>
      <vt:lpstr>This will help us make  better decisions</vt:lpstr>
      <vt:lpstr>So, keep your eyes peeled  for a survey!</vt:lpstr>
      <vt:lpstr>Put a bow on it</vt:lpstr>
      <vt:lpstr>Q&amp;A</vt:lpstr>
      <vt:lpstr>Next month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USWDS Monthly Call</dc:title>
  <cp:lastModifiedBy>Microsoft Office User</cp:lastModifiedBy>
  <cp:revision>1</cp:revision>
  <dcterms:modified xsi:type="dcterms:W3CDTF">2022-12-15T08:02:56Z</dcterms:modified>
</cp:coreProperties>
</file>